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48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9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8" cy="498215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342" y="1"/>
            <a:ext cx="2946348" cy="498215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r">
              <a:defRPr sz="1200"/>
            </a:lvl1pPr>
          </a:lstStyle>
          <a:p>
            <a:fld id="{1CA3DD15-69C9-4AA8-A46E-84BECAB6D98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5" tIns="46067" rIns="92135" bIns="4606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78723"/>
            <a:ext cx="5439410" cy="3909864"/>
          </a:xfrm>
          <a:prstGeom prst="rect">
            <a:avLst/>
          </a:prstGeom>
        </p:spPr>
        <p:txBody>
          <a:bodyPr vert="horz" lIns="92135" tIns="46067" rIns="92135" bIns="4606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8" cy="498214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8" cy="498214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r">
              <a:defRPr sz="1200"/>
            </a:lvl1pPr>
          </a:lstStyle>
          <a:p>
            <a:fld id="{40F38E41-7ECD-4CD2-A20E-AE1E0EBD3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08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8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17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96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68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13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82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79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98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02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54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AF06F5-D5F2-4145-A5C1-62A1371DE2D4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4FEEE9-DA02-4E54-9D51-DFB58DA50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11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qrst@sdf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YWZmMWViMTUtNWRmYi00MzFkLTllNmUtYjIxMGU1Y2NjMjQy%40thread.v2/0?context=%7b%22Tid%22%3a%22011778ae-445f-4cfa-9059-e6cb9e896b3c%22%2c%22Oid%22%3a%222d8a9a30-e186-4bfb-bd7c-d2f304b689a3%22%7d" TargetMode="External"/><Relationship Id="rId2" Type="http://schemas.openxmlformats.org/officeDocument/2006/relationships/hyperlink" Target="https://teams.microsoft.com/l/meetup-join/19%3ameeting_OTIwMmM1MDMtZGI4Mi00MWU0LWI2YTYtYWViODc4MDNlODQ0%40thread.v2/0?context=%7b%22Tid%22%3a%22011778ae-445f-4cfa-9059-e6cb9e896b3c%22%2c%22Oid%22%3a%222d8a9a30-e186-4bfb-bd7c-d2f304b689a3%22%7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ams.microsoft.com/l/meetup-join/19%3ameeting_NjJiYmRmOTItNzI1Mi00ZWVmLWJjNTktNDk2Y2M4MDBlZWFi%40thread.v2/0?context=%7b%22Tid%22%3a%22011778ae-445f-4cfa-9059-e6cb9e896b3c%22%2c%22Oid%22%3a%222d8a9a30-e186-4bfb-bd7c-d2f304b689a3%22%7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0C4AD-929D-71A3-624A-8F73249D60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04346"/>
            <a:ext cx="9144000" cy="1062334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ja-JP" altLang="en-US" sz="2800" b="1" dirty="0"/>
              <a:t>家電公取協　小売業表示規約</a:t>
            </a:r>
            <a:br>
              <a:rPr lang="en-US" altLang="ja-JP" sz="3600" b="1" dirty="0"/>
            </a:br>
            <a:r>
              <a:rPr lang="ja-JP" altLang="en-US" sz="3600" b="1" dirty="0"/>
              <a:t>オンライン研修会のご案内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DF0AC4A-21B1-76DB-E62C-3A03C9F95BB4}"/>
              </a:ext>
            </a:extLst>
          </p:cNvPr>
          <p:cNvSpPr/>
          <p:nvPr/>
        </p:nvSpPr>
        <p:spPr>
          <a:xfrm>
            <a:off x="259210" y="4312704"/>
            <a:ext cx="1366576" cy="7842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日　時</a:t>
            </a:r>
            <a:endParaRPr lang="en-US" altLang="ja-JP" b="1" dirty="0"/>
          </a:p>
          <a:p>
            <a:pPr algn="ctr"/>
            <a:r>
              <a:rPr lang="ja-JP" altLang="en-US" sz="1100" dirty="0"/>
              <a:t>いずれかに</a:t>
            </a:r>
            <a:endParaRPr lang="en-US" altLang="ja-JP" sz="1100" dirty="0"/>
          </a:p>
          <a:p>
            <a:pPr algn="ctr"/>
            <a:r>
              <a:rPr lang="ja-JP" altLang="en-US" sz="1100" dirty="0"/>
              <a:t>ご参加ください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31BC23-448F-47E1-4F80-93563233B7C4}"/>
              </a:ext>
            </a:extLst>
          </p:cNvPr>
          <p:cNvSpPr txBox="1"/>
          <p:nvPr/>
        </p:nvSpPr>
        <p:spPr>
          <a:xfrm>
            <a:off x="1913284" y="4194171"/>
            <a:ext cx="6773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①　　１０月１５日（火）　　　１８：００　～　１９：００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34E075-6D08-92C4-941B-C695735CC644}"/>
              </a:ext>
            </a:extLst>
          </p:cNvPr>
          <p:cNvSpPr txBox="1"/>
          <p:nvPr/>
        </p:nvSpPr>
        <p:spPr>
          <a:xfrm>
            <a:off x="1913284" y="4692791"/>
            <a:ext cx="6773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②　　１０月１７日（木）　　　　９：００　～　１０：００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4D62E2-98A0-18D9-B772-0A7B0C3D8CF0}"/>
              </a:ext>
            </a:extLst>
          </p:cNvPr>
          <p:cNvSpPr txBox="1"/>
          <p:nvPr/>
        </p:nvSpPr>
        <p:spPr>
          <a:xfrm>
            <a:off x="1913283" y="5201458"/>
            <a:ext cx="6773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③　　１０月２４日（木）　　　１８：００　～　１９：００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6EEEF98-29A2-BD4F-2722-9B1193B30980}"/>
              </a:ext>
            </a:extLst>
          </p:cNvPr>
          <p:cNvSpPr/>
          <p:nvPr/>
        </p:nvSpPr>
        <p:spPr>
          <a:xfrm>
            <a:off x="259210" y="3454385"/>
            <a:ext cx="1366576" cy="5627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形　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22B9191-7F01-6A1C-15E4-7BCD957BEDA3}"/>
              </a:ext>
            </a:extLst>
          </p:cNvPr>
          <p:cNvSpPr txBox="1"/>
          <p:nvPr/>
        </p:nvSpPr>
        <p:spPr>
          <a:xfrm>
            <a:off x="1913283" y="3525675"/>
            <a:ext cx="7603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Teams</a:t>
            </a:r>
            <a:r>
              <a:rPr lang="ja-JP" altLang="en-US" sz="1400" dirty="0"/>
              <a:t>（チームス）</a:t>
            </a:r>
            <a:r>
              <a:rPr lang="ja-JP" altLang="en-US" dirty="0"/>
              <a:t>によるオンライン研修（自店で受講してください）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276E9DF-917A-EEC1-9F96-A03395584184}"/>
              </a:ext>
            </a:extLst>
          </p:cNvPr>
          <p:cNvSpPr/>
          <p:nvPr/>
        </p:nvSpPr>
        <p:spPr>
          <a:xfrm>
            <a:off x="259210" y="5903974"/>
            <a:ext cx="1366576" cy="5627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申込方法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38ED823-11BE-4B99-D45B-21D042EDC75A}"/>
              </a:ext>
            </a:extLst>
          </p:cNvPr>
          <p:cNvSpPr txBox="1"/>
          <p:nvPr/>
        </p:nvSpPr>
        <p:spPr>
          <a:xfrm>
            <a:off x="1913282" y="5802963"/>
            <a:ext cx="6849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９月末日までに、希望日、店名、メールアドレスを、各県の商組事務局　までご連絡ください。。</a:t>
            </a:r>
            <a:endParaRPr lang="en-US" altLang="ja-JP" dirty="0"/>
          </a:p>
          <a:p>
            <a:r>
              <a:rPr lang="ja-JP" altLang="en-US" dirty="0"/>
              <a:t>後日、</a:t>
            </a:r>
            <a:r>
              <a:rPr lang="en-US" altLang="ja-JP" dirty="0"/>
              <a:t>Teams</a:t>
            </a:r>
            <a:r>
              <a:rPr lang="ja-JP" altLang="en-US" dirty="0"/>
              <a:t>の接続案内（</a:t>
            </a:r>
            <a:r>
              <a:rPr lang="en-US" altLang="ja-JP" dirty="0"/>
              <a:t>URL</a:t>
            </a:r>
            <a:r>
              <a:rPr lang="ja-JP" altLang="en-US" dirty="0"/>
              <a:t>）とテキストをお送りします。</a:t>
            </a:r>
            <a:endParaRPr lang="en-US" altLang="ja-JP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DB6E647-B4A0-51D5-5CC6-A9A180CC43E2}"/>
              </a:ext>
            </a:extLst>
          </p:cNvPr>
          <p:cNvSpPr/>
          <p:nvPr/>
        </p:nvSpPr>
        <p:spPr>
          <a:xfrm>
            <a:off x="259210" y="2180033"/>
            <a:ext cx="1366576" cy="5627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趣　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C3CFEC5-AB7C-874C-2B78-0B9122D19A0E}"/>
              </a:ext>
            </a:extLst>
          </p:cNvPr>
          <p:cNvSpPr txBox="1"/>
          <p:nvPr/>
        </p:nvSpPr>
        <p:spPr>
          <a:xfrm>
            <a:off x="1913282" y="2180032"/>
            <a:ext cx="7315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チラシや店内での販売価格や販促の表示には「小売業表示規約」</a:t>
            </a:r>
            <a:endParaRPr lang="en-US" altLang="ja-JP" dirty="0"/>
          </a:p>
          <a:p>
            <a:r>
              <a:rPr lang="ja-JP" altLang="en-US" dirty="0"/>
              <a:t>というルールがあります。</a:t>
            </a:r>
            <a:endParaRPr lang="en-US" altLang="ja-JP" dirty="0"/>
          </a:p>
          <a:p>
            <a:r>
              <a:rPr lang="ja-JP" altLang="en-US" dirty="0"/>
              <a:t>商組に加盟する電器店の皆さんに、ぜひ知っていただきたい規約の</a:t>
            </a:r>
            <a:endParaRPr lang="en-US" altLang="ja-JP" dirty="0"/>
          </a:p>
          <a:p>
            <a:r>
              <a:rPr lang="ja-JP" altLang="en-US" dirty="0"/>
              <a:t>概要をオンラインでご紹介いたします。</a:t>
            </a:r>
            <a:endParaRPr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0B27D71-CDC7-9008-7121-E50B50115ABF}"/>
              </a:ext>
            </a:extLst>
          </p:cNvPr>
          <p:cNvSpPr txBox="1"/>
          <p:nvPr/>
        </p:nvSpPr>
        <p:spPr>
          <a:xfrm>
            <a:off x="93133" y="21636"/>
            <a:ext cx="4182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小売業支部（商組）事務局長　様</a:t>
            </a:r>
            <a:endParaRPr kumimoji="1" lang="en-US" altLang="ja-JP" dirty="0"/>
          </a:p>
          <a:p>
            <a:r>
              <a:rPr kumimoji="1" lang="ja-JP" altLang="en-US" dirty="0"/>
              <a:t>商業組合加盟　販売店　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8BBCBF-BB4C-A0F1-5E58-48D2AC424B0F}"/>
              </a:ext>
            </a:extLst>
          </p:cNvPr>
          <p:cNvSpPr txBox="1"/>
          <p:nvPr/>
        </p:nvSpPr>
        <p:spPr>
          <a:xfrm>
            <a:off x="7560733" y="59267"/>
            <a:ext cx="1354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/>
              <a:t>2024.9.6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6120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5F18B0-6110-99BD-4723-7BDA4A8CD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17007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2400" b="1" dirty="0"/>
              <a:t>小売業表示規約研修会　スケジュール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63EEDB4-7A75-DD9D-304B-45B8C2F08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583059"/>
              </p:ext>
            </p:extLst>
          </p:nvPr>
        </p:nvGraphicFramePr>
        <p:xfrm>
          <a:off x="628649" y="1457746"/>
          <a:ext cx="7886700" cy="5175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551">
                  <a:extLst>
                    <a:ext uri="{9D8B030D-6E8A-4147-A177-3AD203B41FA5}">
                      <a16:colId xmlns:a16="http://schemas.microsoft.com/office/drawing/2014/main" val="361539691"/>
                    </a:ext>
                  </a:extLst>
                </a:gridCol>
                <a:gridCol w="5391149">
                  <a:extLst>
                    <a:ext uri="{9D8B030D-6E8A-4147-A177-3AD203B41FA5}">
                      <a16:colId xmlns:a16="http://schemas.microsoft.com/office/drawing/2014/main" val="2429799101"/>
                    </a:ext>
                  </a:extLst>
                </a:gridCol>
              </a:tblGrid>
              <a:tr h="1678376">
                <a:tc>
                  <a:txBody>
                    <a:bodyPr/>
                    <a:lstStyle/>
                    <a:p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商組事務局に案内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　　配信方法　　①　商組事務局から</a:t>
                      </a:r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URL</a:t>
                      </a: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送信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　　　　　　　　②　東京本部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（浅野）</a:t>
                      </a: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から送信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431441"/>
                  </a:ext>
                </a:extLst>
              </a:tr>
              <a:tr h="936627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741550"/>
                  </a:ext>
                </a:extLst>
              </a:tr>
              <a:tr h="1678376"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987510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4C1BE37-6F88-B889-2E9A-41B0B8EAD035}"/>
              </a:ext>
            </a:extLst>
          </p:cNvPr>
          <p:cNvSpPr txBox="1"/>
          <p:nvPr/>
        </p:nvSpPr>
        <p:spPr>
          <a:xfrm>
            <a:off x="628649" y="3217333"/>
            <a:ext cx="18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９月上旬～中旬</a:t>
            </a:r>
            <a:endParaRPr kumimoji="1"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3689FD-82B8-DCF6-D039-193B9AE1C61B}"/>
              </a:ext>
            </a:extLst>
          </p:cNvPr>
          <p:cNvSpPr txBox="1"/>
          <p:nvPr/>
        </p:nvSpPr>
        <p:spPr>
          <a:xfrm>
            <a:off x="3276437" y="4680070"/>
            <a:ext cx="51964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上記①の場合は、商組から加盟店に</a:t>
            </a:r>
            <a:r>
              <a:rPr kumimoji="1" lang="en-US" altLang="ja-JP" dirty="0"/>
              <a:t>Teams</a:t>
            </a:r>
            <a:r>
              <a:rPr kumimoji="1" lang="ja-JP" altLang="en-US" dirty="0">
                <a:solidFill>
                  <a:schemeClr val="tx1"/>
                </a:solidFill>
              </a:rPr>
              <a:t>の</a:t>
            </a:r>
            <a:r>
              <a:rPr kumimoji="1" lang="en-US" altLang="ja-JP" dirty="0">
                <a:solidFill>
                  <a:schemeClr val="tx1"/>
                </a:solidFill>
              </a:rPr>
              <a:t>URL</a:t>
            </a:r>
            <a:r>
              <a:rPr kumimoji="1" lang="ja-JP" altLang="en-US" dirty="0">
                <a:solidFill>
                  <a:schemeClr val="tx1"/>
                </a:solidFill>
              </a:rPr>
              <a:t>を個別に送信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上記②の場合は公取協本部より送信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82E592-BEFC-E57F-D6D7-3C044DE3E43F}"/>
              </a:ext>
            </a:extLst>
          </p:cNvPr>
          <p:cNvSpPr txBox="1"/>
          <p:nvPr/>
        </p:nvSpPr>
        <p:spPr>
          <a:xfrm>
            <a:off x="628648" y="3692946"/>
            <a:ext cx="18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９月下旬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1ECD00-D6BC-6320-6031-50D2135FBFE9}"/>
              </a:ext>
            </a:extLst>
          </p:cNvPr>
          <p:cNvSpPr txBox="1"/>
          <p:nvPr/>
        </p:nvSpPr>
        <p:spPr>
          <a:xfrm>
            <a:off x="3252991" y="3692946"/>
            <a:ext cx="407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申込み締切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35E8D3-948A-0EDA-9B2B-EA353E45156C}"/>
              </a:ext>
            </a:extLst>
          </p:cNvPr>
          <p:cNvSpPr txBox="1"/>
          <p:nvPr/>
        </p:nvSpPr>
        <p:spPr>
          <a:xfrm>
            <a:off x="605363" y="4704359"/>
            <a:ext cx="2578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１０月中旬（前々日）</a:t>
            </a:r>
            <a:endParaRPr kumimoji="1" lang="en-US" altLang="ja-JP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551477-8D6D-396A-BB2E-AED5A2782F6A}"/>
              </a:ext>
            </a:extLst>
          </p:cNvPr>
          <p:cNvSpPr txBox="1"/>
          <p:nvPr/>
        </p:nvSpPr>
        <p:spPr>
          <a:xfrm>
            <a:off x="3252991" y="3217333"/>
            <a:ext cx="407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商組事務局から加盟店に案内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BF52DB-0023-3776-8012-409DA96C4B14}"/>
              </a:ext>
            </a:extLst>
          </p:cNvPr>
          <p:cNvSpPr txBox="1"/>
          <p:nvPr/>
        </p:nvSpPr>
        <p:spPr>
          <a:xfrm>
            <a:off x="628648" y="4201872"/>
            <a:ext cx="18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１０月上旬</a:t>
            </a:r>
            <a:endParaRPr kumimoji="1" lang="en-US" altLang="ja-JP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4062E3D-5D5C-AF1B-B251-00C19884723D}"/>
              </a:ext>
            </a:extLst>
          </p:cNvPr>
          <p:cNvSpPr txBox="1"/>
          <p:nvPr/>
        </p:nvSpPr>
        <p:spPr>
          <a:xfrm>
            <a:off x="3276437" y="4168559"/>
            <a:ext cx="5196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上記②の場合は店のｱﾄﾞﾚｽを公取協本部に連絡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C7B0DB-021D-EABE-8E47-9DDBF429D060}"/>
              </a:ext>
            </a:extLst>
          </p:cNvPr>
          <p:cNvSpPr txBox="1"/>
          <p:nvPr/>
        </p:nvSpPr>
        <p:spPr>
          <a:xfrm>
            <a:off x="3276437" y="5650851"/>
            <a:ext cx="503229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１０月１５日（火）　１８：００～１９：００</a:t>
            </a:r>
            <a:endParaRPr kumimoji="1" lang="en-US" altLang="ja-JP" dirty="0"/>
          </a:p>
          <a:p>
            <a:r>
              <a:rPr kumimoji="1" lang="ja-JP" altLang="en-US" dirty="0"/>
              <a:t>１０月１７日（木）　　９：００～１０：００</a:t>
            </a:r>
            <a:endParaRPr kumimoji="1" lang="en-US" altLang="ja-JP" dirty="0"/>
          </a:p>
          <a:p>
            <a:r>
              <a:rPr kumimoji="1" lang="ja-JP" altLang="en-US" dirty="0"/>
              <a:t>１０月２４日（木）　１８：００～１９：００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5BCBCA4-4528-55F0-BB2A-2A742EB061BF}"/>
              </a:ext>
            </a:extLst>
          </p:cNvPr>
          <p:cNvSpPr txBox="1"/>
          <p:nvPr/>
        </p:nvSpPr>
        <p:spPr>
          <a:xfrm>
            <a:off x="2076283" y="5650908"/>
            <a:ext cx="1107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実施日</a:t>
            </a:r>
            <a:endParaRPr kumimoji="1"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23F22FB-C9B3-CFAE-091A-088014BBF041}"/>
              </a:ext>
            </a:extLst>
          </p:cNvPr>
          <p:cNvSpPr txBox="1"/>
          <p:nvPr/>
        </p:nvSpPr>
        <p:spPr>
          <a:xfrm>
            <a:off x="605363" y="1730307"/>
            <a:ext cx="18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９月６日</a:t>
            </a:r>
            <a:endParaRPr kumimoji="1" lang="en-US" altLang="ja-JP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4FF5C4-ECC5-F533-3B3C-3B5F911331D2}"/>
              </a:ext>
            </a:extLst>
          </p:cNvPr>
          <p:cNvSpPr txBox="1"/>
          <p:nvPr/>
        </p:nvSpPr>
        <p:spPr>
          <a:xfrm>
            <a:off x="804333" y="1100667"/>
            <a:ext cx="436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大まかなスケジュールを示します。</a:t>
            </a:r>
          </a:p>
        </p:txBody>
      </p:sp>
    </p:spTree>
    <p:extLst>
      <p:ext uri="{BB962C8B-B14F-4D97-AF65-F5344CB8AC3E}">
        <p14:creationId xmlns:p14="http://schemas.microsoft.com/office/powerpoint/2010/main" val="350096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99C4FE3-45CD-4B73-5613-660A240BDDB1}"/>
              </a:ext>
            </a:extLst>
          </p:cNvPr>
          <p:cNvSpPr/>
          <p:nvPr/>
        </p:nvSpPr>
        <p:spPr>
          <a:xfrm>
            <a:off x="101594" y="503636"/>
            <a:ext cx="8898476" cy="668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 小売業支部（商組）へのお願い　　　</a:t>
            </a:r>
            <a:r>
              <a:rPr kumimoji="1" lang="ja-JP" altLang="en-US" dirty="0">
                <a:solidFill>
                  <a:srgbClr val="FF0000"/>
                </a:solidFill>
              </a:rPr>
              <a:t>①　商組より個別の店に</a:t>
            </a:r>
            <a:r>
              <a:rPr kumimoji="1" lang="en-US" altLang="ja-JP" dirty="0">
                <a:solidFill>
                  <a:srgbClr val="FF0000"/>
                </a:solidFill>
              </a:rPr>
              <a:t>URL</a:t>
            </a:r>
            <a:r>
              <a:rPr kumimoji="1" lang="ja-JP" altLang="en-US" dirty="0">
                <a:solidFill>
                  <a:srgbClr val="FF0000"/>
                </a:solidFill>
              </a:rPr>
              <a:t>を送信する場合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26E6ED-9F75-3565-0A8B-349BDF8E5CED}"/>
              </a:ext>
            </a:extLst>
          </p:cNvPr>
          <p:cNvSpPr txBox="1"/>
          <p:nvPr/>
        </p:nvSpPr>
        <p:spPr>
          <a:xfrm>
            <a:off x="101594" y="1698223"/>
            <a:ext cx="213360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傘下の販売店に案内をお願いいたします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77A37E-2EAC-D8DA-10DB-E717DA719916}"/>
              </a:ext>
            </a:extLst>
          </p:cNvPr>
          <p:cNvSpPr/>
          <p:nvPr/>
        </p:nvSpPr>
        <p:spPr>
          <a:xfrm>
            <a:off x="169328" y="3876301"/>
            <a:ext cx="1972733" cy="14308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研修会のご案内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 10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15</a:t>
            </a:r>
            <a:r>
              <a:rPr kumimoji="1" lang="ja-JP" altLang="en-US" sz="1200" dirty="0">
                <a:solidFill>
                  <a:schemeClr val="tx1"/>
                </a:solidFill>
              </a:rPr>
              <a:t>日 火　</a:t>
            </a:r>
            <a:r>
              <a:rPr kumimoji="1" lang="en-US" altLang="ja-JP" sz="1200" dirty="0">
                <a:solidFill>
                  <a:schemeClr val="tx1"/>
                </a:solidFill>
              </a:rPr>
              <a:t>18</a:t>
            </a:r>
            <a:r>
              <a:rPr kumimoji="1" lang="ja-JP" altLang="en-US" sz="1200" dirty="0">
                <a:solidFill>
                  <a:schemeClr val="tx1"/>
                </a:solidFill>
              </a:rPr>
              <a:t>：</a:t>
            </a:r>
            <a:r>
              <a:rPr kumimoji="1" lang="en-US" altLang="ja-JP" sz="1200" dirty="0">
                <a:solidFill>
                  <a:schemeClr val="tx1"/>
                </a:solidFill>
              </a:rPr>
              <a:t>00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 10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17</a:t>
            </a:r>
            <a:r>
              <a:rPr kumimoji="1" lang="ja-JP" altLang="en-US" sz="1200" dirty="0">
                <a:solidFill>
                  <a:schemeClr val="tx1"/>
                </a:solidFill>
              </a:rPr>
              <a:t>日 木　   </a:t>
            </a:r>
            <a:r>
              <a:rPr kumimoji="1" lang="en-US" altLang="ja-JP" sz="1200" dirty="0">
                <a:solidFill>
                  <a:schemeClr val="tx1"/>
                </a:solidFill>
              </a:rPr>
              <a:t>9</a:t>
            </a:r>
            <a:r>
              <a:rPr kumimoji="1" lang="ja-JP" altLang="en-US" sz="1200" dirty="0">
                <a:solidFill>
                  <a:schemeClr val="tx1"/>
                </a:solidFill>
              </a:rPr>
              <a:t>：</a:t>
            </a:r>
            <a:r>
              <a:rPr kumimoji="1" lang="en-US" altLang="ja-JP" sz="1200" dirty="0">
                <a:solidFill>
                  <a:schemeClr val="tx1"/>
                </a:solidFill>
              </a:rPr>
              <a:t>00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 10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24</a:t>
            </a:r>
            <a:r>
              <a:rPr kumimoji="1" lang="ja-JP" altLang="en-US" sz="1200" dirty="0">
                <a:solidFill>
                  <a:schemeClr val="tx1"/>
                </a:solidFill>
              </a:rPr>
              <a:t>日 木　</a:t>
            </a:r>
            <a:r>
              <a:rPr kumimoji="1" lang="en-US" altLang="ja-JP" sz="1200" dirty="0">
                <a:solidFill>
                  <a:schemeClr val="tx1"/>
                </a:solidFill>
              </a:rPr>
              <a:t>18</a:t>
            </a:r>
            <a:r>
              <a:rPr kumimoji="1" lang="ja-JP" altLang="en-US" sz="1200" dirty="0">
                <a:solidFill>
                  <a:schemeClr val="tx1"/>
                </a:solidFill>
              </a:rPr>
              <a:t>：</a:t>
            </a:r>
            <a:r>
              <a:rPr kumimoji="1" lang="en-US" altLang="ja-JP" sz="1200" dirty="0">
                <a:solidFill>
                  <a:schemeClr val="tx1"/>
                </a:solidFill>
              </a:rPr>
              <a:t>00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5EADE54E-B9F9-5177-67BF-9E5C9669AE40}"/>
              </a:ext>
            </a:extLst>
          </p:cNvPr>
          <p:cNvSpPr/>
          <p:nvPr/>
        </p:nvSpPr>
        <p:spPr>
          <a:xfrm>
            <a:off x="2269061" y="4291168"/>
            <a:ext cx="237067" cy="685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1A6B0A36-3C0D-4C8E-A8A4-62FBCCF8FD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86" t="15185" r="26110" b="22889"/>
          <a:stretch/>
        </p:blipFill>
        <p:spPr>
          <a:xfrm>
            <a:off x="2777068" y="2511926"/>
            <a:ext cx="1540934" cy="122454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90A8211-5583-713C-F794-F9ED8B9545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86" t="15185" r="26110" b="22889"/>
          <a:stretch/>
        </p:blipFill>
        <p:spPr>
          <a:xfrm>
            <a:off x="2785534" y="4853091"/>
            <a:ext cx="1540934" cy="1224545"/>
          </a:xfrm>
          <a:prstGeom prst="rect">
            <a:avLst/>
          </a:prstGeom>
        </p:spPr>
      </p:pic>
      <p:sp>
        <p:nvSpPr>
          <p:cNvPr id="16" name="矢印: 右 15">
            <a:extLst>
              <a:ext uri="{FF2B5EF4-FFF2-40B4-BE49-F238E27FC236}">
                <a16:creationId xmlns:a16="http://schemas.microsoft.com/office/drawing/2014/main" id="{95F7D107-3D8D-6109-61C4-9C077799F948}"/>
              </a:ext>
            </a:extLst>
          </p:cNvPr>
          <p:cNvSpPr/>
          <p:nvPr/>
        </p:nvSpPr>
        <p:spPr>
          <a:xfrm>
            <a:off x="4402668" y="4291168"/>
            <a:ext cx="237067" cy="685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ABF5439-1146-34A8-50EC-4EA760496820}"/>
              </a:ext>
            </a:extLst>
          </p:cNvPr>
          <p:cNvSpPr/>
          <p:nvPr/>
        </p:nvSpPr>
        <p:spPr>
          <a:xfrm>
            <a:off x="2904069" y="3816973"/>
            <a:ext cx="1286931" cy="5447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15</a:t>
            </a:r>
            <a:r>
              <a:rPr kumimoji="1" lang="ja-JP" altLang="en-US" sz="1400" dirty="0"/>
              <a:t>日希望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A4D52C5-03D6-26A7-E536-92C51DDA623F}"/>
              </a:ext>
            </a:extLst>
          </p:cNvPr>
          <p:cNvSpPr/>
          <p:nvPr/>
        </p:nvSpPr>
        <p:spPr>
          <a:xfrm>
            <a:off x="2895601" y="6182036"/>
            <a:ext cx="1286931" cy="5447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日希望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9F58826-E605-9F5E-2060-2C87411B5351}"/>
              </a:ext>
            </a:extLst>
          </p:cNvPr>
          <p:cNvSpPr txBox="1"/>
          <p:nvPr/>
        </p:nvSpPr>
        <p:spPr>
          <a:xfrm>
            <a:off x="2446861" y="1698222"/>
            <a:ext cx="213360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販売店からの希望日を受けてください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634F27F-DA10-8DDD-D3A7-66B8AF1BD503}"/>
              </a:ext>
            </a:extLst>
          </p:cNvPr>
          <p:cNvSpPr/>
          <p:nvPr/>
        </p:nvSpPr>
        <p:spPr>
          <a:xfrm>
            <a:off x="4792128" y="2842128"/>
            <a:ext cx="1972733" cy="14308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10</a:t>
            </a:r>
            <a:r>
              <a:rPr kumimoji="1" lang="ja-JP" altLang="en-US" sz="1400" dirty="0">
                <a:solidFill>
                  <a:schemeClr val="tx1"/>
                </a:solidFill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</a:rPr>
              <a:t>15</a:t>
            </a:r>
            <a:r>
              <a:rPr kumimoji="1" lang="ja-JP" altLang="en-US" sz="1400" dirty="0">
                <a:solidFill>
                  <a:schemeClr val="tx1"/>
                </a:solidFill>
              </a:rPr>
              <a:t>日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●●ﾃﾞﾝｷ　</a:t>
            </a:r>
            <a:r>
              <a:rPr kumimoji="1" lang="en-US" altLang="ja-JP" sz="1200" dirty="0">
                <a:solidFill>
                  <a:schemeClr val="tx1"/>
                </a:solidFill>
              </a:rPr>
              <a:t>abcd@efg.com  ××</a:t>
            </a:r>
            <a:r>
              <a:rPr kumimoji="1" lang="ja-JP" altLang="en-US" sz="1200" dirty="0">
                <a:solidFill>
                  <a:schemeClr val="tx1"/>
                </a:solidFill>
              </a:rPr>
              <a:t>ﾃﾞﾝｷ　</a:t>
            </a:r>
            <a:r>
              <a:rPr kumimoji="1" lang="en-US" altLang="ja-JP" sz="1200" dirty="0">
                <a:solidFill>
                  <a:schemeClr val="tx1"/>
                </a:solidFill>
              </a:rPr>
              <a:t>hijk@lmn.com</a:t>
            </a: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●◎ﾃﾞﾝｷ     </a:t>
            </a:r>
            <a:r>
              <a:rPr kumimoji="1" lang="en-US" altLang="ja-JP" sz="1200" dirty="0">
                <a:solidFill>
                  <a:schemeClr val="tx1"/>
                </a:solidFill>
              </a:rPr>
              <a:t>qrst@sdf.com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C3FDC2-DC5D-928A-1D55-F72C1D374A02}"/>
              </a:ext>
            </a:extLst>
          </p:cNvPr>
          <p:cNvSpPr/>
          <p:nvPr/>
        </p:nvSpPr>
        <p:spPr>
          <a:xfrm>
            <a:off x="4792128" y="5136594"/>
            <a:ext cx="1972733" cy="14308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10</a:t>
            </a:r>
            <a:r>
              <a:rPr kumimoji="1" lang="ja-JP" altLang="en-US" sz="1400" dirty="0">
                <a:solidFill>
                  <a:schemeClr val="tx1"/>
                </a:solidFill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</a:rPr>
              <a:t>17</a:t>
            </a:r>
            <a:r>
              <a:rPr kumimoji="1" lang="ja-JP" altLang="en-US" sz="1400" dirty="0">
                <a:solidFill>
                  <a:schemeClr val="tx1"/>
                </a:solidFill>
              </a:rPr>
              <a:t>日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◇●ﾃﾞﾝｷ　</a:t>
            </a:r>
            <a:r>
              <a:rPr kumimoji="1" lang="en-US" altLang="ja-JP" sz="1200" dirty="0">
                <a:solidFill>
                  <a:schemeClr val="tx1"/>
                </a:solidFill>
              </a:rPr>
              <a:t>efgh@zxc.com  ×</a:t>
            </a:r>
            <a:r>
              <a:rPr kumimoji="1" lang="ja-JP" altLang="en-US" sz="1200" dirty="0">
                <a:solidFill>
                  <a:schemeClr val="tx1"/>
                </a:solidFill>
              </a:rPr>
              <a:t>◆ﾃﾞﾝｷ　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stuv@fgh</a:t>
            </a:r>
            <a:r>
              <a:rPr kumimoji="1" lang="en-US" altLang="ja-JP" sz="1200" dirty="0">
                <a:solidFill>
                  <a:schemeClr val="tx1"/>
                </a:solidFill>
              </a:rPr>
              <a:t>/com</a:t>
            </a: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●□ﾃﾞﾝｷ     </a:t>
            </a:r>
            <a:r>
              <a:rPr kumimoji="1" lang="en-US" altLang="ja-JP" sz="1200" dirty="0">
                <a:solidFill>
                  <a:schemeClr val="tx1"/>
                </a:solidFill>
              </a:rPr>
              <a:t>vwxy@wer.com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61A0A0-0FE9-EC02-260C-AC25FDFA0387}"/>
              </a:ext>
            </a:extLst>
          </p:cNvPr>
          <p:cNvSpPr txBox="1"/>
          <p:nvPr/>
        </p:nvSpPr>
        <p:spPr>
          <a:xfrm>
            <a:off x="4792128" y="1686141"/>
            <a:ext cx="189653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日程別に分けてください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6F8660C-7D53-BCBE-CE2E-398CB8FA36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86" t="15185" r="26110" b="22889"/>
          <a:stretch/>
        </p:blipFill>
        <p:spPr>
          <a:xfrm>
            <a:off x="7298268" y="2842128"/>
            <a:ext cx="1540934" cy="122454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5CDA195-D432-C3F6-F763-AF114457D4DA}"/>
              </a:ext>
            </a:extLst>
          </p:cNvPr>
          <p:cNvSpPr txBox="1"/>
          <p:nvPr/>
        </p:nvSpPr>
        <p:spPr>
          <a:xfrm>
            <a:off x="6874932" y="1689755"/>
            <a:ext cx="2125138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申込んだ販売店にｱﾄﾞﾚｽを送ってください</a:t>
            </a: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D3C473DF-7F48-9111-2906-9A1699FC44F1}"/>
              </a:ext>
            </a:extLst>
          </p:cNvPr>
          <p:cNvSpPr/>
          <p:nvPr/>
        </p:nvSpPr>
        <p:spPr>
          <a:xfrm>
            <a:off x="6968069" y="3190501"/>
            <a:ext cx="237067" cy="685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CE59DF60-7AA9-129C-CE69-98184AB9AE22}"/>
              </a:ext>
            </a:extLst>
          </p:cNvPr>
          <p:cNvSpPr/>
          <p:nvPr/>
        </p:nvSpPr>
        <p:spPr>
          <a:xfrm rot="20097299">
            <a:off x="7205136" y="3754218"/>
            <a:ext cx="1049860" cy="47979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Teams</a:t>
            </a:r>
          </a:p>
          <a:p>
            <a:pPr algn="ctr"/>
            <a:r>
              <a:rPr kumimoji="1" lang="ja-JP" altLang="en-US" sz="1400" dirty="0"/>
              <a:t>アドレス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2C2F241D-3838-39E6-1572-5C6E26DD8D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86" t="15185" r="26110" b="22889"/>
          <a:stretch/>
        </p:blipFill>
        <p:spPr>
          <a:xfrm>
            <a:off x="7298268" y="4975910"/>
            <a:ext cx="1540934" cy="1224545"/>
          </a:xfrm>
          <a:prstGeom prst="rect">
            <a:avLst/>
          </a:prstGeom>
        </p:spPr>
      </p:pic>
      <p:sp>
        <p:nvSpPr>
          <p:cNvPr id="20" name="矢印: 右 19">
            <a:extLst>
              <a:ext uri="{FF2B5EF4-FFF2-40B4-BE49-F238E27FC236}">
                <a16:creationId xmlns:a16="http://schemas.microsoft.com/office/drawing/2014/main" id="{7AB0C9DD-1A3A-43D4-D0D2-7927644665B8}"/>
              </a:ext>
            </a:extLst>
          </p:cNvPr>
          <p:cNvSpPr/>
          <p:nvPr/>
        </p:nvSpPr>
        <p:spPr>
          <a:xfrm>
            <a:off x="6968069" y="5324283"/>
            <a:ext cx="237067" cy="685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DDDD6FFA-4AB4-6758-9C9A-AC86285109AE}"/>
              </a:ext>
            </a:extLst>
          </p:cNvPr>
          <p:cNvSpPr/>
          <p:nvPr/>
        </p:nvSpPr>
        <p:spPr>
          <a:xfrm rot="20097299">
            <a:off x="7205136" y="5888000"/>
            <a:ext cx="1049860" cy="47979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Teams</a:t>
            </a:r>
          </a:p>
          <a:p>
            <a:pPr algn="ctr"/>
            <a:r>
              <a:rPr kumimoji="1" lang="ja-JP" altLang="en-US" sz="1400" dirty="0"/>
              <a:t>アドレス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4DC151A-27C3-C834-C1A0-E2A3B9550DD9}"/>
              </a:ext>
            </a:extLst>
          </p:cNvPr>
          <p:cNvSpPr txBox="1"/>
          <p:nvPr/>
        </p:nvSpPr>
        <p:spPr>
          <a:xfrm>
            <a:off x="6968069" y="2282997"/>
            <a:ext cx="1964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URL</a:t>
            </a:r>
            <a:r>
              <a:rPr kumimoji="1" lang="ja-JP" altLang="en-US" sz="1200" dirty="0"/>
              <a:t>は前々日に本部より商組事務局に送ります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CEEFC00-5484-2875-A8DD-F06207BF0A19}"/>
              </a:ext>
            </a:extLst>
          </p:cNvPr>
          <p:cNvSpPr txBox="1"/>
          <p:nvPr/>
        </p:nvSpPr>
        <p:spPr>
          <a:xfrm>
            <a:off x="101594" y="1316809"/>
            <a:ext cx="159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９月上旬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1F8D4CB-1C98-235D-A6BD-0B856B0E93EE}"/>
              </a:ext>
            </a:extLst>
          </p:cNvPr>
          <p:cNvSpPr txBox="1"/>
          <p:nvPr/>
        </p:nvSpPr>
        <p:spPr>
          <a:xfrm>
            <a:off x="2387594" y="1328890"/>
            <a:ext cx="159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９月下旬締切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A12F817-58E4-3B72-1F40-E707DE414D16}"/>
              </a:ext>
            </a:extLst>
          </p:cNvPr>
          <p:cNvSpPr txBox="1"/>
          <p:nvPr/>
        </p:nvSpPr>
        <p:spPr>
          <a:xfrm>
            <a:off x="6773328" y="1320423"/>
            <a:ext cx="1896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前日又は前々日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DB51E3A-59A6-FE29-75F1-055F97DF6F59}"/>
              </a:ext>
            </a:extLst>
          </p:cNvPr>
          <p:cNvSpPr txBox="1"/>
          <p:nvPr/>
        </p:nvSpPr>
        <p:spPr>
          <a:xfrm>
            <a:off x="67727" y="156909"/>
            <a:ext cx="669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貴組合ごとに、①・②（次ページ）　を選んでください。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78901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26E6ED-9F75-3565-0A8B-349BDF8E5CED}"/>
              </a:ext>
            </a:extLst>
          </p:cNvPr>
          <p:cNvSpPr txBox="1"/>
          <p:nvPr/>
        </p:nvSpPr>
        <p:spPr>
          <a:xfrm>
            <a:off x="101594" y="1698223"/>
            <a:ext cx="213360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傘下の販売店に案内をお願いいたします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77A37E-2EAC-D8DA-10DB-E717DA719916}"/>
              </a:ext>
            </a:extLst>
          </p:cNvPr>
          <p:cNvSpPr/>
          <p:nvPr/>
        </p:nvSpPr>
        <p:spPr>
          <a:xfrm>
            <a:off x="169328" y="3876301"/>
            <a:ext cx="1972733" cy="14308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研修会のご案内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 10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15</a:t>
            </a:r>
            <a:r>
              <a:rPr kumimoji="1" lang="ja-JP" altLang="en-US" sz="1200" dirty="0">
                <a:solidFill>
                  <a:schemeClr val="tx1"/>
                </a:solidFill>
              </a:rPr>
              <a:t>日 火　</a:t>
            </a:r>
            <a:r>
              <a:rPr kumimoji="1" lang="en-US" altLang="ja-JP" sz="1200" dirty="0">
                <a:solidFill>
                  <a:schemeClr val="tx1"/>
                </a:solidFill>
              </a:rPr>
              <a:t>18</a:t>
            </a:r>
            <a:r>
              <a:rPr kumimoji="1" lang="ja-JP" altLang="en-US" sz="1200" dirty="0">
                <a:solidFill>
                  <a:schemeClr val="tx1"/>
                </a:solidFill>
              </a:rPr>
              <a:t>：</a:t>
            </a:r>
            <a:r>
              <a:rPr kumimoji="1" lang="en-US" altLang="ja-JP" sz="1200" dirty="0">
                <a:solidFill>
                  <a:schemeClr val="tx1"/>
                </a:solidFill>
              </a:rPr>
              <a:t>00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 10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17</a:t>
            </a:r>
            <a:r>
              <a:rPr kumimoji="1" lang="ja-JP" altLang="en-US" sz="1200" dirty="0">
                <a:solidFill>
                  <a:schemeClr val="tx1"/>
                </a:solidFill>
              </a:rPr>
              <a:t>日 木　   </a:t>
            </a:r>
            <a:r>
              <a:rPr kumimoji="1" lang="en-US" altLang="ja-JP" sz="1200" dirty="0">
                <a:solidFill>
                  <a:schemeClr val="tx1"/>
                </a:solidFill>
              </a:rPr>
              <a:t>9</a:t>
            </a:r>
            <a:r>
              <a:rPr kumimoji="1" lang="ja-JP" altLang="en-US" sz="1200" dirty="0">
                <a:solidFill>
                  <a:schemeClr val="tx1"/>
                </a:solidFill>
              </a:rPr>
              <a:t>：</a:t>
            </a:r>
            <a:r>
              <a:rPr kumimoji="1" lang="en-US" altLang="ja-JP" sz="1200" dirty="0">
                <a:solidFill>
                  <a:schemeClr val="tx1"/>
                </a:solidFill>
              </a:rPr>
              <a:t>00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 10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24</a:t>
            </a:r>
            <a:r>
              <a:rPr kumimoji="1" lang="ja-JP" altLang="en-US" sz="1200" dirty="0">
                <a:solidFill>
                  <a:schemeClr val="tx1"/>
                </a:solidFill>
              </a:rPr>
              <a:t>日 木　</a:t>
            </a:r>
            <a:r>
              <a:rPr kumimoji="1" lang="en-US" altLang="ja-JP" sz="1200" dirty="0">
                <a:solidFill>
                  <a:schemeClr val="tx1"/>
                </a:solidFill>
              </a:rPr>
              <a:t>18</a:t>
            </a:r>
            <a:r>
              <a:rPr kumimoji="1" lang="ja-JP" altLang="en-US" sz="1200" dirty="0">
                <a:solidFill>
                  <a:schemeClr val="tx1"/>
                </a:solidFill>
              </a:rPr>
              <a:t>：</a:t>
            </a:r>
            <a:r>
              <a:rPr kumimoji="1" lang="en-US" altLang="ja-JP" sz="1200" dirty="0">
                <a:solidFill>
                  <a:schemeClr val="tx1"/>
                </a:solidFill>
              </a:rPr>
              <a:t>00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5EADE54E-B9F9-5177-67BF-9E5C9669AE40}"/>
              </a:ext>
            </a:extLst>
          </p:cNvPr>
          <p:cNvSpPr/>
          <p:nvPr/>
        </p:nvSpPr>
        <p:spPr>
          <a:xfrm>
            <a:off x="2269061" y="4291168"/>
            <a:ext cx="237067" cy="685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1A6B0A36-3C0D-4C8E-A8A4-62FBCCF8FD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86" t="15185" r="26110" b="22889"/>
          <a:stretch/>
        </p:blipFill>
        <p:spPr>
          <a:xfrm>
            <a:off x="2777068" y="2511926"/>
            <a:ext cx="1540934" cy="122454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90A8211-5583-713C-F794-F9ED8B9545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86" t="15185" r="26110" b="22889"/>
          <a:stretch/>
        </p:blipFill>
        <p:spPr>
          <a:xfrm>
            <a:off x="2785534" y="4853091"/>
            <a:ext cx="1540934" cy="1224545"/>
          </a:xfrm>
          <a:prstGeom prst="rect">
            <a:avLst/>
          </a:prstGeom>
        </p:spPr>
      </p:pic>
      <p:sp>
        <p:nvSpPr>
          <p:cNvPr id="16" name="矢印: 右 15">
            <a:extLst>
              <a:ext uri="{FF2B5EF4-FFF2-40B4-BE49-F238E27FC236}">
                <a16:creationId xmlns:a16="http://schemas.microsoft.com/office/drawing/2014/main" id="{95F7D107-3D8D-6109-61C4-9C077799F948}"/>
              </a:ext>
            </a:extLst>
          </p:cNvPr>
          <p:cNvSpPr/>
          <p:nvPr/>
        </p:nvSpPr>
        <p:spPr>
          <a:xfrm>
            <a:off x="4402668" y="4291168"/>
            <a:ext cx="237067" cy="685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ABF5439-1146-34A8-50EC-4EA760496820}"/>
              </a:ext>
            </a:extLst>
          </p:cNvPr>
          <p:cNvSpPr/>
          <p:nvPr/>
        </p:nvSpPr>
        <p:spPr>
          <a:xfrm>
            <a:off x="2904069" y="3816973"/>
            <a:ext cx="1286931" cy="5447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15</a:t>
            </a:r>
            <a:r>
              <a:rPr kumimoji="1" lang="ja-JP" altLang="en-US" sz="1400" dirty="0"/>
              <a:t>日希望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A4D52C5-03D6-26A7-E536-92C51DDA623F}"/>
              </a:ext>
            </a:extLst>
          </p:cNvPr>
          <p:cNvSpPr/>
          <p:nvPr/>
        </p:nvSpPr>
        <p:spPr>
          <a:xfrm>
            <a:off x="2895601" y="6182036"/>
            <a:ext cx="1286931" cy="5447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日希望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9F58826-E605-9F5E-2060-2C87411B5351}"/>
              </a:ext>
            </a:extLst>
          </p:cNvPr>
          <p:cNvSpPr txBox="1"/>
          <p:nvPr/>
        </p:nvSpPr>
        <p:spPr>
          <a:xfrm>
            <a:off x="2446861" y="1698222"/>
            <a:ext cx="213360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販売店からの希望日を受けてください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634F27F-DA10-8DDD-D3A7-66B8AF1BD503}"/>
              </a:ext>
            </a:extLst>
          </p:cNvPr>
          <p:cNvSpPr/>
          <p:nvPr/>
        </p:nvSpPr>
        <p:spPr>
          <a:xfrm>
            <a:off x="4792128" y="3240060"/>
            <a:ext cx="1972733" cy="2846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10</a:t>
            </a:r>
            <a:r>
              <a:rPr kumimoji="1" lang="ja-JP" altLang="en-US" sz="1400" dirty="0">
                <a:solidFill>
                  <a:schemeClr val="tx1"/>
                </a:solidFill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</a:rPr>
              <a:t>15</a:t>
            </a:r>
            <a:r>
              <a:rPr kumimoji="1" lang="ja-JP" altLang="en-US" sz="1400" dirty="0">
                <a:solidFill>
                  <a:schemeClr val="tx1"/>
                </a:solidFill>
              </a:rPr>
              <a:t>日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●●ﾃﾞﾝｷ　</a:t>
            </a:r>
            <a:r>
              <a:rPr kumimoji="1" lang="en-US" altLang="ja-JP" sz="1200" dirty="0">
                <a:solidFill>
                  <a:schemeClr val="tx1"/>
                </a:solidFill>
              </a:rPr>
              <a:t>abcd@efg.com  ××</a:t>
            </a:r>
            <a:r>
              <a:rPr kumimoji="1" lang="ja-JP" altLang="en-US" sz="1200" dirty="0">
                <a:solidFill>
                  <a:schemeClr val="tx1"/>
                </a:solidFill>
              </a:rPr>
              <a:t>ﾃﾞﾝｷ　</a:t>
            </a:r>
            <a:r>
              <a:rPr kumimoji="1" lang="en-US" altLang="ja-JP" sz="1200" dirty="0">
                <a:solidFill>
                  <a:schemeClr val="tx1"/>
                </a:solidFill>
              </a:rPr>
              <a:t>hijk@lmn.com</a:t>
            </a: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●◎ﾃﾞﾝｷ     </a:t>
            </a:r>
            <a:r>
              <a:rPr kumimoji="1" lang="en-US" altLang="ja-JP" sz="1200" dirty="0">
                <a:solidFill>
                  <a:schemeClr val="tx1"/>
                </a:solidFill>
                <a:hlinkClick r:id="rId3"/>
              </a:rPr>
              <a:t>qrst@sdf.com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10</a:t>
            </a:r>
            <a:r>
              <a:rPr kumimoji="1" lang="ja-JP" altLang="en-US" sz="1400" dirty="0">
                <a:solidFill>
                  <a:schemeClr val="tx1"/>
                </a:solidFill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</a:rPr>
              <a:t>17</a:t>
            </a:r>
            <a:r>
              <a:rPr kumimoji="1" lang="ja-JP" altLang="en-US" sz="1400" dirty="0">
                <a:solidFill>
                  <a:schemeClr val="tx1"/>
                </a:solidFill>
              </a:rPr>
              <a:t>日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◇●ﾃﾞﾝｷ　</a:t>
            </a:r>
            <a:r>
              <a:rPr kumimoji="1" lang="en-US" altLang="ja-JP" sz="1200" dirty="0">
                <a:solidFill>
                  <a:schemeClr val="tx1"/>
                </a:solidFill>
              </a:rPr>
              <a:t>efgh@zxc.com  ×</a:t>
            </a:r>
            <a:r>
              <a:rPr kumimoji="1" lang="ja-JP" altLang="en-US" sz="1200" dirty="0">
                <a:solidFill>
                  <a:schemeClr val="tx1"/>
                </a:solidFill>
              </a:rPr>
              <a:t>◆ﾃﾞﾝｷ　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stuv@fgh</a:t>
            </a:r>
            <a:r>
              <a:rPr kumimoji="1" lang="en-US" altLang="ja-JP" sz="1200" dirty="0">
                <a:solidFill>
                  <a:schemeClr val="tx1"/>
                </a:solidFill>
              </a:rPr>
              <a:t>/com</a:t>
            </a: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●□ﾃﾞﾝｷ     </a:t>
            </a:r>
            <a:r>
              <a:rPr kumimoji="1" lang="en-US" altLang="ja-JP" sz="1200" dirty="0">
                <a:solidFill>
                  <a:schemeClr val="tx1"/>
                </a:solidFill>
              </a:rPr>
              <a:t>vwxy@wer.com</a:t>
            </a:r>
            <a:endParaRPr kumimoji="1" lang="ja-JP" altLang="en-US" sz="1200" dirty="0">
              <a:solidFill>
                <a:schemeClr val="tx1"/>
              </a:solidFill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61A0A0-0FE9-EC02-260C-AC25FDFA0387}"/>
              </a:ext>
            </a:extLst>
          </p:cNvPr>
          <p:cNvSpPr txBox="1"/>
          <p:nvPr/>
        </p:nvSpPr>
        <p:spPr>
          <a:xfrm>
            <a:off x="4792128" y="1686141"/>
            <a:ext cx="1896531" cy="830997"/>
          </a:xfrm>
          <a:prstGeom prst="rect">
            <a:avLst/>
          </a:prstGeom>
          <a:solidFill>
            <a:srgbClr val="D7E48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日程別に分けて、公取協本部</a:t>
            </a:r>
            <a:r>
              <a:rPr kumimoji="1" lang="ja-JP" altLang="en-US" sz="1200" dirty="0"/>
              <a:t>（東京）</a:t>
            </a:r>
            <a:r>
              <a:rPr kumimoji="1" lang="ja-JP" altLang="en-US" sz="1600" dirty="0"/>
              <a:t>にご連絡ください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6F8660C-7D53-BCBE-CE2E-398CB8FA36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86" t="15185" r="26110" b="22889"/>
          <a:stretch/>
        </p:blipFill>
        <p:spPr>
          <a:xfrm>
            <a:off x="7298268" y="2842128"/>
            <a:ext cx="1540934" cy="122454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5CDA195-D432-C3F6-F763-AF114457D4DA}"/>
              </a:ext>
            </a:extLst>
          </p:cNvPr>
          <p:cNvSpPr txBox="1"/>
          <p:nvPr/>
        </p:nvSpPr>
        <p:spPr>
          <a:xfrm>
            <a:off x="7086602" y="1687415"/>
            <a:ext cx="1892294" cy="830997"/>
          </a:xfrm>
          <a:prstGeom prst="rect">
            <a:avLst/>
          </a:prstGeom>
          <a:solidFill>
            <a:srgbClr val="D7E48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申込んだ販売店に本部からｱﾄﾞﾚｽを送ります</a:t>
            </a: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D3C473DF-7F48-9111-2906-9A1699FC44F1}"/>
              </a:ext>
            </a:extLst>
          </p:cNvPr>
          <p:cNvSpPr/>
          <p:nvPr/>
        </p:nvSpPr>
        <p:spPr>
          <a:xfrm>
            <a:off x="6968069" y="3190501"/>
            <a:ext cx="237067" cy="685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CE59DF60-7AA9-129C-CE69-98184AB9AE22}"/>
              </a:ext>
            </a:extLst>
          </p:cNvPr>
          <p:cNvSpPr/>
          <p:nvPr/>
        </p:nvSpPr>
        <p:spPr>
          <a:xfrm rot="20097299">
            <a:off x="7205136" y="3754218"/>
            <a:ext cx="1049860" cy="47979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Teams</a:t>
            </a:r>
          </a:p>
          <a:p>
            <a:pPr algn="ctr"/>
            <a:r>
              <a:rPr kumimoji="1" lang="ja-JP" altLang="en-US" sz="1400" dirty="0"/>
              <a:t>アドレス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2C2F241D-3838-39E6-1572-5C6E26DD8D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86" t="15185" r="26110" b="22889"/>
          <a:stretch/>
        </p:blipFill>
        <p:spPr>
          <a:xfrm>
            <a:off x="7298268" y="4975910"/>
            <a:ext cx="1540934" cy="1224545"/>
          </a:xfrm>
          <a:prstGeom prst="rect">
            <a:avLst/>
          </a:prstGeom>
        </p:spPr>
      </p:pic>
      <p:sp>
        <p:nvSpPr>
          <p:cNvPr id="20" name="矢印: 右 19">
            <a:extLst>
              <a:ext uri="{FF2B5EF4-FFF2-40B4-BE49-F238E27FC236}">
                <a16:creationId xmlns:a16="http://schemas.microsoft.com/office/drawing/2014/main" id="{7AB0C9DD-1A3A-43D4-D0D2-7927644665B8}"/>
              </a:ext>
            </a:extLst>
          </p:cNvPr>
          <p:cNvSpPr/>
          <p:nvPr/>
        </p:nvSpPr>
        <p:spPr>
          <a:xfrm>
            <a:off x="6968069" y="5324283"/>
            <a:ext cx="237067" cy="685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DDDD6FFA-4AB4-6758-9C9A-AC86285109AE}"/>
              </a:ext>
            </a:extLst>
          </p:cNvPr>
          <p:cNvSpPr/>
          <p:nvPr/>
        </p:nvSpPr>
        <p:spPr>
          <a:xfrm rot="20097299">
            <a:off x="7205136" y="5888000"/>
            <a:ext cx="1049860" cy="47979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Teams</a:t>
            </a:r>
          </a:p>
          <a:p>
            <a:pPr algn="ctr"/>
            <a:r>
              <a:rPr kumimoji="1" lang="ja-JP" altLang="en-US" sz="1400" dirty="0"/>
              <a:t>アドレス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CEEFC00-5484-2875-A8DD-F06207BF0A19}"/>
              </a:ext>
            </a:extLst>
          </p:cNvPr>
          <p:cNvSpPr txBox="1"/>
          <p:nvPr/>
        </p:nvSpPr>
        <p:spPr>
          <a:xfrm>
            <a:off x="101594" y="1316809"/>
            <a:ext cx="159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９月上旬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1F8D4CB-1C98-235D-A6BD-0B856B0E93EE}"/>
              </a:ext>
            </a:extLst>
          </p:cNvPr>
          <p:cNvSpPr txBox="1"/>
          <p:nvPr/>
        </p:nvSpPr>
        <p:spPr>
          <a:xfrm>
            <a:off x="2387594" y="1328890"/>
            <a:ext cx="159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９月下旬締切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A12F817-58E4-3B72-1F40-E707DE414D16}"/>
              </a:ext>
            </a:extLst>
          </p:cNvPr>
          <p:cNvSpPr txBox="1"/>
          <p:nvPr/>
        </p:nvSpPr>
        <p:spPr>
          <a:xfrm>
            <a:off x="7082365" y="1316809"/>
            <a:ext cx="1896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前日又は前々日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C7249BF-EA7E-0A5F-5EE5-E0B9381A3661}"/>
              </a:ext>
            </a:extLst>
          </p:cNvPr>
          <p:cNvSpPr/>
          <p:nvPr/>
        </p:nvSpPr>
        <p:spPr>
          <a:xfrm>
            <a:off x="101594" y="503636"/>
            <a:ext cx="8877302" cy="668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 小売業支部（商組）へのお願い　　　</a:t>
            </a:r>
            <a:r>
              <a:rPr kumimoji="1" lang="ja-JP" altLang="en-US" dirty="0">
                <a:solidFill>
                  <a:srgbClr val="FF0000"/>
                </a:solidFill>
              </a:rPr>
              <a:t>②　公取協本部より店に</a:t>
            </a:r>
            <a:r>
              <a:rPr kumimoji="1" lang="en-US" altLang="ja-JP" dirty="0">
                <a:solidFill>
                  <a:srgbClr val="FF0000"/>
                </a:solidFill>
              </a:rPr>
              <a:t>URL</a:t>
            </a:r>
            <a:r>
              <a:rPr kumimoji="1" lang="ja-JP" altLang="en-US" dirty="0">
                <a:solidFill>
                  <a:srgbClr val="FF0000"/>
                </a:solidFill>
              </a:rPr>
              <a:t>を送信する場合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655BAFD-E982-F0E5-160B-F6380203BB09}"/>
              </a:ext>
            </a:extLst>
          </p:cNvPr>
          <p:cNvSpPr txBox="1"/>
          <p:nvPr/>
        </p:nvSpPr>
        <p:spPr>
          <a:xfrm>
            <a:off x="67727" y="156909"/>
            <a:ext cx="669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貴組合ごとに、①（前ページ）・② を選んでください。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838066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547EB0-1353-70C1-128C-B5C3AD2A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1550460"/>
            <a:ext cx="7886700" cy="355494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Teams</a:t>
            </a:r>
            <a:r>
              <a:rPr kumimoji="1" lang="ja-JP" altLang="en-US" dirty="0"/>
              <a:t>（チームス）も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も</a:t>
            </a:r>
            <a:br>
              <a:rPr kumimoji="1" lang="en-US" altLang="ja-JP" dirty="0"/>
            </a:br>
            <a:r>
              <a:rPr kumimoji="1" lang="ja-JP" altLang="en-US" dirty="0"/>
              <a:t>受信するときの要領は同じです。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Teams</a:t>
            </a:r>
            <a:r>
              <a:rPr kumimoji="1" lang="ja-JP" altLang="en-US" dirty="0"/>
              <a:t>が初めての方は、</a:t>
            </a:r>
            <a:r>
              <a:rPr lang="ja-JP" altLang="en-US" dirty="0"/>
              <a:t>次のページに、ダミーの</a:t>
            </a:r>
            <a:r>
              <a:rPr lang="en-US" altLang="ja-JP" dirty="0"/>
              <a:t>URL</a:t>
            </a:r>
            <a:r>
              <a:rPr lang="ja-JP" altLang="en-US" dirty="0"/>
              <a:t>を記載しましたので、開いてみてください。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357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8262AEE-2ECA-B251-3C22-3B5CF8E5A281}"/>
              </a:ext>
            </a:extLst>
          </p:cNvPr>
          <p:cNvSpPr txBox="1"/>
          <p:nvPr/>
        </p:nvSpPr>
        <p:spPr>
          <a:xfrm>
            <a:off x="4411142" y="1258787"/>
            <a:ext cx="425026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3600" b="1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Microsoft Teams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en-US" altLang="ja-JP" sz="3200" b="1" u="sng" dirty="0" err="1">
                <a:solidFill>
                  <a:srgbClr val="5B5FC7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  <a:hlinkClick r:id="rId2" tooltip="Meeting join link"/>
              </a:rPr>
              <a:t>会議に参加する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dirty="0">
                <a:solidFill>
                  <a:srgbClr val="61616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会議</a:t>
            </a:r>
            <a:r>
              <a:rPr lang="en-US" altLang="ja-JP" sz="18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ID: 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444 107 230 498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dirty="0">
                <a:solidFill>
                  <a:srgbClr val="61616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パスコード</a:t>
            </a:r>
            <a:r>
              <a:rPr lang="en-US" altLang="ja-JP" sz="18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: 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28tWiu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E1A4C5-CFA9-0478-357F-98DD57131030}"/>
              </a:ext>
            </a:extLst>
          </p:cNvPr>
          <p:cNvSpPr txBox="1"/>
          <p:nvPr/>
        </p:nvSpPr>
        <p:spPr>
          <a:xfrm>
            <a:off x="4411141" y="3192044"/>
            <a:ext cx="411480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3600" b="1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Microsoft Teams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en-US" altLang="ja-JP" sz="3200" b="1" u="sng" dirty="0" err="1">
                <a:solidFill>
                  <a:srgbClr val="5B5FC7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  <a:hlinkClick r:id="rId3" tooltip="Meeting join link"/>
              </a:rPr>
              <a:t>会議に参加する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dirty="0">
                <a:solidFill>
                  <a:srgbClr val="61616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会議</a:t>
            </a:r>
            <a:r>
              <a:rPr lang="en-US" altLang="ja-JP" sz="18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ID: 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414 545 304 905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dirty="0">
                <a:solidFill>
                  <a:srgbClr val="61616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パスコード</a:t>
            </a:r>
            <a:r>
              <a:rPr lang="en-US" altLang="ja-JP" sz="18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: 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Ns8WkZ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1FEE9D1-6021-C04E-F0A8-6E4002C14834}"/>
              </a:ext>
            </a:extLst>
          </p:cNvPr>
          <p:cNvSpPr txBox="1"/>
          <p:nvPr/>
        </p:nvSpPr>
        <p:spPr>
          <a:xfrm>
            <a:off x="4411141" y="5125301"/>
            <a:ext cx="411480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3600" b="1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Microsoft Teams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en-US" altLang="ja-JP" sz="3200" b="1" u="sng" dirty="0" err="1">
                <a:solidFill>
                  <a:srgbClr val="5B5FC7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  <a:hlinkClick r:id="rId4" tooltip="Meeting join link"/>
              </a:rPr>
              <a:t>会議に参加する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dirty="0">
                <a:solidFill>
                  <a:srgbClr val="61616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会議</a:t>
            </a:r>
            <a:r>
              <a:rPr lang="en-US" altLang="ja-JP" sz="18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ID: 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438 728 214 071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dirty="0">
                <a:solidFill>
                  <a:srgbClr val="61616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パスコード</a:t>
            </a:r>
            <a:r>
              <a:rPr lang="en-US" altLang="ja-JP" sz="18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: </a:t>
            </a:r>
            <a:r>
              <a:rPr lang="en-US" altLang="ja-JP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游ゴシック" panose="020B0400000000000000" pitchFamily="50" charset="-128"/>
                <a:cs typeface="ＭＳ Ｐゴシック" panose="020B0600070205080204" pitchFamily="50" charset="-128"/>
              </a:rPr>
              <a:t>zYK6uK 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1F4479D-8B12-F6DC-C2D9-9D92FF0EB18C}"/>
              </a:ext>
            </a:extLst>
          </p:cNvPr>
          <p:cNvSpPr/>
          <p:nvPr/>
        </p:nvSpPr>
        <p:spPr>
          <a:xfrm>
            <a:off x="133349" y="133065"/>
            <a:ext cx="8877302" cy="668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（参考）小売業表示規約研修会　</a:t>
            </a:r>
            <a:r>
              <a:rPr kumimoji="1" lang="en-US" altLang="ja-JP" sz="2400" dirty="0"/>
              <a:t>URL</a:t>
            </a:r>
            <a:endParaRPr kumimoji="1" lang="ja-JP" altLang="en-US" sz="24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07F17EF-494B-A9EA-BBB6-DE692B034A86}"/>
              </a:ext>
            </a:extLst>
          </p:cNvPr>
          <p:cNvSpPr txBox="1"/>
          <p:nvPr/>
        </p:nvSpPr>
        <p:spPr>
          <a:xfrm>
            <a:off x="296150" y="1519522"/>
            <a:ext cx="4114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第１回 １０月１５日（火）</a:t>
            </a:r>
            <a:endParaRPr lang="en-US" altLang="ja-JP" dirty="0"/>
          </a:p>
          <a:p>
            <a:r>
              <a:rPr lang="ja-JP" altLang="en-US" dirty="0"/>
              <a:t>　  　    １８：００　～　１９：００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B76C0B-0F27-F300-8BE8-A11A88600FEF}"/>
              </a:ext>
            </a:extLst>
          </p:cNvPr>
          <p:cNvSpPr txBox="1"/>
          <p:nvPr/>
        </p:nvSpPr>
        <p:spPr>
          <a:xfrm>
            <a:off x="296150" y="3436638"/>
            <a:ext cx="6773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第２回１０月１７日（木）　　　</a:t>
            </a:r>
            <a:endParaRPr lang="en-US" altLang="ja-JP" dirty="0"/>
          </a:p>
          <a:p>
            <a:r>
              <a:rPr lang="en-US" altLang="ja-JP" dirty="0"/>
              <a:t>    </a:t>
            </a:r>
            <a:r>
              <a:rPr lang="ja-JP" altLang="en-US" dirty="0"/>
              <a:t>　　　 ９：００　～　１０：００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707505E-9A1E-F83C-8C28-D46631A98FBB}"/>
              </a:ext>
            </a:extLst>
          </p:cNvPr>
          <p:cNvSpPr txBox="1"/>
          <p:nvPr/>
        </p:nvSpPr>
        <p:spPr>
          <a:xfrm>
            <a:off x="296150" y="5261261"/>
            <a:ext cx="6773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第３回１０月２４日（木）　　　</a:t>
            </a:r>
            <a:endParaRPr lang="en-US" altLang="ja-JP" dirty="0"/>
          </a:p>
          <a:p>
            <a:r>
              <a:rPr lang="en-US" altLang="ja-JP" dirty="0"/>
              <a:t>         </a:t>
            </a:r>
            <a:r>
              <a:rPr lang="ja-JP" altLang="en-US" dirty="0"/>
              <a:t>　 １８：００　～　１９：００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836FE71-1CE8-F8D2-E2F3-7F5E795B26F1}"/>
              </a:ext>
            </a:extLst>
          </p:cNvPr>
          <p:cNvSpPr txBox="1"/>
          <p:nvPr/>
        </p:nvSpPr>
        <p:spPr>
          <a:xfrm>
            <a:off x="133348" y="880533"/>
            <a:ext cx="9010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 dirty="0">
                <a:solidFill>
                  <a:srgbClr val="0070C0"/>
                </a:solidFill>
              </a:rPr>
              <a:t>左手で</a:t>
            </a:r>
            <a:r>
              <a:rPr kumimoji="1" lang="en-US" altLang="ja-JP" dirty="0">
                <a:solidFill>
                  <a:srgbClr val="0070C0"/>
                </a:solidFill>
              </a:rPr>
              <a:t>Ctrl</a:t>
            </a:r>
            <a:r>
              <a:rPr kumimoji="1" lang="ja-JP" altLang="en-US" dirty="0">
                <a:solidFill>
                  <a:srgbClr val="0070C0"/>
                </a:solidFill>
              </a:rPr>
              <a:t>（ｺﾝﾄﾛｰﾙ）ｷｰを押しながら「会議に参加する」をクリックしてください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602921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804</Words>
  <Application>Microsoft Office PowerPoint</Application>
  <PresentationFormat>画面に合わせる (4:3)</PresentationFormat>
  <Paragraphs>136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游ゴシック</vt:lpstr>
      <vt:lpstr>Aptos</vt:lpstr>
      <vt:lpstr>Aptos Display</vt:lpstr>
      <vt:lpstr>Arial</vt:lpstr>
      <vt:lpstr>Segoe UI</vt:lpstr>
      <vt:lpstr>Office テーマ</vt:lpstr>
      <vt:lpstr>家電公取協　小売業表示規約 オンライン研修会のご案内</vt:lpstr>
      <vt:lpstr>小売業表示規約研修会　スケジュール</vt:lpstr>
      <vt:lpstr>PowerPoint プレゼンテーション</vt:lpstr>
      <vt:lpstr>PowerPoint プレゼンテーション</vt:lpstr>
      <vt:lpstr>Teams（チームス）もZoomも 受信するときの要領は同じです。  Teamsが初めての方は、次のページに、ダミーのURLを記載しましたので、開いてみてください。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家電公取協　小売業表示規約 オンライン研修会</dc:title>
  <dc:creator>正裕 浅野</dc:creator>
  <cp:lastModifiedBy>正裕 浅野</cp:lastModifiedBy>
  <cp:revision>24</cp:revision>
  <cp:lastPrinted>2024-09-02T06:23:09Z</cp:lastPrinted>
  <dcterms:created xsi:type="dcterms:W3CDTF">2024-06-26T05:06:29Z</dcterms:created>
  <dcterms:modified xsi:type="dcterms:W3CDTF">2024-09-06T00:28:50Z</dcterms:modified>
</cp:coreProperties>
</file>